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71" r:id="rId4"/>
    <p:sldId id="272" r:id="rId5"/>
    <p:sldId id="258" r:id="rId6"/>
    <p:sldId id="270" r:id="rId7"/>
    <p:sldId id="273" r:id="rId8"/>
    <p:sldId id="269" r:id="rId9"/>
    <p:sldId id="259" r:id="rId10"/>
    <p:sldId id="265" r:id="rId11"/>
    <p:sldId id="266" r:id="rId12"/>
    <p:sldId id="268" r:id="rId13"/>
    <p:sldId id="267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/>
    <p:restoredTop sz="86448"/>
  </p:normalViewPr>
  <p:slideViewPr>
    <p:cSldViewPr snapToGrid="0" snapToObjects="1">
      <p:cViewPr varScale="1">
        <p:scale>
          <a:sx n="95" d="100"/>
          <a:sy n="95" d="100"/>
        </p:scale>
        <p:origin x="3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3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9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6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5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4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2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title="Be Boulder.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56851" y="6189029"/>
            <a:ext cx="2377001" cy="512153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3363" y="6356351"/>
            <a:ext cx="5727191" cy="3367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4255" y="6356351"/>
            <a:ext cx="548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title="University of Colorado Boulder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697" y="6144844"/>
            <a:ext cx="2410227" cy="5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6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ann/sciann-application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abs/2003.0275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8903"/>
            <a:ext cx="12192000" cy="6858000"/>
            <a:chOff x="0" y="0"/>
            <a:chExt cx="12192000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04734" y="0"/>
              <a:ext cx="7487266" cy="685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title="Be Boulder. University of Colorado Boulde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734" y="5056572"/>
              <a:ext cx="4164946" cy="160394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4735" y="663677"/>
            <a:ext cx="7036992" cy="2846286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Data Drive Fracture Mechanics:</a:t>
            </a:r>
            <a:b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</a:br>
            <a:r>
              <a:rPr lang="en-US" sz="28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Discovering Elastic Constants and Failure Criteria using PINNs</a:t>
            </a:r>
            <a:endParaRPr lang="en-US" sz="4400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4735" y="3602038"/>
            <a:ext cx="7036992" cy="120593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Thomas Allard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Samantha Walker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April 26, 2022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9F5B0169-C846-460F-BA13-3E97A405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903"/>
          <a:stretch/>
        </p:blipFill>
        <p:spPr>
          <a:xfrm>
            <a:off x="234779" y="3006683"/>
            <a:ext cx="2819920" cy="2590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Fracture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233814" y="1677465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300 mm</a:t>
            </a:r>
          </a:p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48EFB70-772A-4BA3-9FB5-D690B896B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47"/>
          <a:stretch/>
        </p:blipFill>
        <p:spPr>
          <a:xfrm>
            <a:off x="3218154" y="3063050"/>
            <a:ext cx="2843916" cy="2590800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73530A05-372A-4E45-AD19-812F976BE6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Default mesh, 2655 elements and 2760 nodes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D6269-B0C5-413F-AB13-7922C91E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926" y="3198876"/>
            <a:ext cx="4573524" cy="27447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139560-ECF3-4655-8ACC-98EF03D316C4}"/>
              </a:ext>
            </a:extLst>
          </p:cNvPr>
          <p:cNvGrpSpPr/>
          <p:nvPr/>
        </p:nvGrpSpPr>
        <p:grpSpPr>
          <a:xfrm>
            <a:off x="10363861" y="21011"/>
            <a:ext cx="1828800" cy="2994060"/>
            <a:chOff x="10323667" y="-109613"/>
            <a:chExt cx="1828800" cy="2994060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F85AE684-8682-4716-90CA-764DA9E7C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92" t="19649" r="76153" b="4121"/>
            <a:stretch/>
          </p:blipFill>
          <p:spPr>
            <a:xfrm>
              <a:off x="10323667" y="50367"/>
              <a:ext cx="1828800" cy="25546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20D32B-CD82-41A3-9138-599A12450474}"/>
                </a:ext>
              </a:extLst>
            </p:cNvPr>
            <p:cNvSpPr txBox="1"/>
            <p:nvPr/>
          </p:nvSpPr>
          <p:spPr>
            <a:xfrm>
              <a:off x="11421228" y="-109613"/>
              <a:ext cx="327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endParaRPr lang="en-US" sz="3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594D40-3104-4FCC-94F5-CF3DE16CBCE9}"/>
                </a:ext>
              </a:extLst>
            </p:cNvPr>
            <p:cNvSpPr txBox="1"/>
            <p:nvPr/>
          </p:nvSpPr>
          <p:spPr>
            <a:xfrm>
              <a:off x="11430057" y="2324719"/>
              <a:ext cx="327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endParaRPr lang="en-US" sz="3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BCCFBC-B31F-4607-80C5-A19DA8D08039}"/>
                </a:ext>
              </a:extLst>
            </p:cNvPr>
            <p:cNvSpPr txBox="1"/>
            <p:nvPr/>
          </p:nvSpPr>
          <p:spPr>
            <a:xfrm>
              <a:off x="10495346" y="2576670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E37BF29-6370-41CC-91F8-B8D236CE85CB}"/>
              </a:ext>
            </a:extLst>
          </p:cNvPr>
          <p:cNvSpPr txBox="1"/>
          <p:nvPr/>
        </p:nvSpPr>
        <p:spPr>
          <a:xfrm>
            <a:off x="1798209" y="5756182"/>
            <a:ext cx="2962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Deformed geometry is exaggerated by 100x </a:t>
            </a:r>
          </a:p>
        </p:txBody>
      </p:sp>
    </p:spTree>
    <p:extLst>
      <p:ext uri="{BB962C8B-B14F-4D97-AF65-F5344CB8AC3E}">
        <p14:creationId xmlns:p14="http://schemas.microsoft.com/office/powerpoint/2010/main" val="355661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E120E7-5F14-4503-A450-A9E20370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Before developing a PINN for the fracture problem, we decided we would try a simpler problem.</a:t>
            </a:r>
          </a:p>
          <a:p>
            <a:r>
              <a:rPr lang="en-US" sz="1800" dirty="0"/>
              <a:t>Crack removed, all other dimensions and simulations parameters were kept the same.</a:t>
            </a:r>
          </a:p>
          <a:p>
            <a:r>
              <a:rPr lang="en-US" sz="1800" dirty="0"/>
              <a:t>Pure uniaxial stress state!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Elastic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10063645" y="625296"/>
            <a:ext cx="162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C5A46025-0F9E-4689-9849-FE518F9F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2" y="3246094"/>
            <a:ext cx="3657600" cy="25908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7722B749-CE62-4650-9F3D-652CF952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96" y="3246094"/>
            <a:ext cx="3657600" cy="25908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C92FC1-F62D-486D-868B-D80E1CD8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267" y="3246094"/>
            <a:ext cx="3657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9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4E3F-BF22-4304-B949-D386C099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Extraction and MGMT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9F5EA-2A8D-4C67-B277-0DB657D91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Abaqus/Python API to extract results from Abaqus output database (ODB)</a:t>
            </a:r>
          </a:p>
          <a:p>
            <a:r>
              <a:rPr lang="en-US" dirty="0" err="1"/>
              <a:t>Xarray</a:t>
            </a:r>
            <a:r>
              <a:rPr lang="en-US" dirty="0"/>
              <a:t> “</a:t>
            </a:r>
            <a:r>
              <a:rPr lang="en-US" dirty="0" err="1"/>
              <a:t>DataArray</a:t>
            </a:r>
            <a:r>
              <a:rPr lang="en-US" dirty="0"/>
              <a:t>” for each timestep </a:t>
            </a:r>
            <a:r>
              <a:rPr lang="en-US" dirty="0">
                <a:sym typeface="Wingdings" panose="05000000000000000000" pitchFamily="2" charset="2"/>
              </a:rPr>
              <a:t> stack into “</a:t>
            </a:r>
            <a:r>
              <a:rPr lang="en-US" dirty="0" err="1">
                <a:sym typeface="Wingdings" panose="05000000000000000000" pitchFamily="2" charset="2"/>
              </a:rPr>
              <a:t>DataSet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Fields: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F7B32-F545-4F6C-B542-B5594927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00" y="3621489"/>
            <a:ext cx="5276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DCA1-96DA-44D4-82C7-FB9C1F06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BBEEA-0237-481C-8A24-6B5BE9710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– borrow from old slides</a:t>
            </a:r>
          </a:p>
          <a:p>
            <a:r>
              <a:rPr lang="en-US" dirty="0" err="1"/>
              <a:t>Sciann</a:t>
            </a:r>
            <a:endParaRPr lang="en-US" dirty="0"/>
          </a:p>
          <a:p>
            <a:pPr lvl="1"/>
            <a:r>
              <a:rPr lang="en-US" dirty="0"/>
              <a:t>Why??? Lol Yang *shrugs* </a:t>
            </a:r>
            <a:r>
              <a:rPr lang="en-US" dirty="0">
                <a:sym typeface="Wingdings" panose="05000000000000000000" pitchFamily="2" charset="2"/>
              </a:rPr>
              <a:t> they actually have great examples! We used </a:t>
            </a:r>
          </a:p>
          <a:p>
            <a:pPr lvl="1"/>
            <a:r>
              <a:rPr lang="en-US" dirty="0">
                <a:hlinkClick r:id="rId2"/>
              </a:rPr>
              <a:t>https://github.com/sciann/sciann-applications</a:t>
            </a:r>
            <a:endParaRPr lang="en-US" dirty="0"/>
          </a:p>
          <a:p>
            <a:r>
              <a:rPr lang="en-US" dirty="0"/>
              <a:t>Data – (maybe move to end of Abaqus discussion)</a:t>
            </a:r>
          </a:p>
          <a:p>
            <a:pPr lvl="1"/>
            <a:r>
              <a:rPr lang="en-US" dirty="0"/>
              <a:t>Abaqus output database (ODB) extraction 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xarray</a:t>
            </a:r>
            <a:r>
              <a:rPr lang="en-US" dirty="0"/>
              <a:t> data formats (</a:t>
            </a:r>
            <a:r>
              <a:rPr lang="en-US" dirty="0" err="1"/>
              <a:t>DataSets</a:t>
            </a:r>
            <a:r>
              <a:rPr lang="en-US" dirty="0"/>
              <a:t> and </a:t>
            </a:r>
            <a:r>
              <a:rPr lang="en-US" dirty="0" err="1"/>
              <a:t>DataArrays</a:t>
            </a:r>
            <a:r>
              <a:rPr lang="en-US" dirty="0"/>
              <a:t>) to conveniently store and call simulation data, </a:t>
            </a:r>
            <a:r>
              <a:rPr lang="en-US" dirty="0" err="1"/>
              <a:t>netcdf</a:t>
            </a:r>
            <a:r>
              <a:rPr lang="en-US" dirty="0"/>
              <a:t> file</a:t>
            </a:r>
          </a:p>
          <a:p>
            <a:r>
              <a:rPr lang="en-US" dirty="0"/>
              <a:t>Hyperparameters</a:t>
            </a:r>
          </a:p>
          <a:p>
            <a:pPr lvl="1"/>
            <a:r>
              <a:rPr lang="en-US" dirty="0"/>
              <a:t>Started from </a:t>
            </a:r>
            <a:r>
              <a:rPr lang="en-US" dirty="0" err="1"/>
              <a:t>sciann</a:t>
            </a:r>
            <a:r>
              <a:rPr lang="en-US" dirty="0"/>
              <a:t>-applications</a:t>
            </a:r>
          </a:p>
          <a:p>
            <a:pPr lvl="1"/>
            <a:r>
              <a:rPr lang="en-US" dirty="0"/>
              <a:t>Tested different normalizations</a:t>
            </a:r>
          </a:p>
        </p:txBody>
      </p:sp>
    </p:spTree>
    <p:extLst>
      <p:ext uri="{BB962C8B-B14F-4D97-AF65-F5344CB8AC3E}">
        <p14:creationId xmlns:p14="http://schemas.microsoft.com/office/powerpoint/2010/main" val="124500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2CE-04A6-4DE3-A8D4-4CEC3E72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C892-5AA7-4374-B93A-12440E3B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outputs and plots</a:t>
            </a:r>
          </a:p>
          <a:p>
            <a:r>
              <a:rPr lang="en-US" dirty="0"/>
              <a:t>Troubles!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E03-61EC-431D-8990-A5B5F178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73E3B-958E-407E-8789-14CB14911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Technically no trouble! (</a:t>
            </a:r>
            <a:r>
              <a:rPr lang="en-US" dirty="0" err="1"/>
              <a:t>cuz</a:t>
            </a:r>
            <a:r>
              <a:rPr lang="en-US" dirty="0"/>
              <a:t> we didn’t get here yet lol)</a:t>
            </a:r>
          </a:p>
          <a:p>
            <a:r>
              <a:rPr lang="en-US" dirty="0"/>
              <a:t>Ambitious goals</a:t>
            </a:r>
          </a:p>
        </p:txBody>
      </p:sp>
    </p:spTree>
    <p:extLst>
      <p:ext uri="{BB962C8B-B14F-4D97-AF65-F5344CB8AC3E}">
        <p14:creationId xmlns:p14="http://schemas.microsoft.com/office/powerpoint/2010/main" val="1098630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B8ED-5ADE-46F5-ADE6-BB1F624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AFB-FA6C-4A19-B488-D982C9F72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NNs so hard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39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F03B-12AB-4E2B-B3BF-9FB2736C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AB671-998A-4325-B06F-2125CE021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67" y="1446963"/>
            <a:ext cx="11786717" cy="4496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Alan T. Zehnder. “Fracture Mechanics: Lecture Notes in Applied and Computational Mechanics.” 2012, Springer.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E.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Haghighat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Moure, H. Gomez, and R. James. “A Deep Learning Framework for Solution and Discovery in Solid Mechanics.” 2020, arXiv:2003.02751. URL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http://arxiv.org/abs/2003.02751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G.E.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“Physics-informed neural networks: A deep learning framework for solving forward and inverse problems using nonlinear partial differential equations.” 2019, Journal of 	Computational Physics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Z. Wang, X. Huan, and K.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Garikipati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“Variational system identification of the partial differential equations governing the physics of pattern-formation: Inference under varying fidelity and noise.” 2019.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Moritz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Flaschel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Siddhang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Larua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“Unsupervised discovery of interpretable constitutive laws.” 2021, Computational Methods in Applied Mechanics and Engineering.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Nikolaos 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 Ma,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“Geometric deep learning for computational mechanics Part I: anisotropic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hyperelasticity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2020, Computer Methods in Applied Mechanics and Engineering.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Nikolaos 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“Component-based Machine Learning Paradigm for Discovering Rate-dependent and pressure-sensitive Level-set Plasticity Models.” 2021, ASME Journal of Applied Mechanics.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P. Carrara, L.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Stainier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Ortiz. “Data-driven fracture mechanics.” 2020, Computational Methods in Applied Mechanics and Engineering.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P. Carrara, M. Ortiz, and L.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“Data-driven rate-dependent fracture mechanics.” 2021, Journal of Mechanics and Physics of Solids.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Yinan Wang, Diane Oyen,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Weihong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Mehta, Cory Braker Scott, Nishant Panda, M. Giselle Fernandez-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Godino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Gowri Srinivasan,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Yue. “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StressNet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to predict stress with fracture propagation in brittle materials.” 2021, Nature partner journal of Materials Degradation.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Abaqus Benchmarks Guide, section 1.19.1 “Crack propagation of a single-edge notch simulated using XFEM.” 2016</a:t>
            </a:r>
          </a:p>
        </p:txBody>
      </p:sp>
    </p:spTree>
    <p:extLst>
      <p:ext uri="{BB962C8B-B14F-4D97-AF65-F5344CB8AC3E}">
        <p14:creationId xmlns:p14="http://schemas.microsoft.com/office/powerpoint/2010/main" val="52244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8CAE-A918-4CF5-9101-5E60FB93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5B1E-5F71-47C2-A137-6F774E13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– Elasticity and Fracture Mechanics</a:t>
            </a:r>
          </a:p>
          <a:p>
            <a:r>
              <a:rPr lang="en-US" dirty="0"/>
              <a:t>Input Data – Abaqus Simulations</a:t>
            </a:r>
          </a:p>
          <a:p>
            <a:r>
              <a:rPr lang="en-US" dirty="0"/>
              <a:t>Background – PINNs </a:t>
            </a:r>
          </a:p>
          <a:p>
            <a:r>
              <a:rPr lang="en-US" dirty="0"/>
              <a:t>Elastic PINN</a:t>
            </a:r>
          </a:p>
          <a:p>
            <a:r>
              <a:rPr lang="en-US" dirty="0"/>
              <a:t>Fracture PINN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References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E1B0C-79E9-4151-BE36-540FAD46D2DB}"/>
              </a:ext>
            </a:extLst>
          </p:cNvPr>
          <p:cNvGrpSpPr/>
          <p:nvPr/>
        </p:nvGrpSpPr>
        <p:grpSpPr>
          <a:xfrm>
            <a:off x="8983226" y="1795481"/>
            <a:ext cx="3208774" cy="584775"/>
            <a:chOff x="8983226" y="1825625"/>
            <a:chExt cx="3208774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2B4BE3-2B37-4AAB-82DB-C3BBE812B747}"/>
                </a:ext>
              </a:extLst>
            </p:cNvPr>
            <p:cNvSpPr txBox="1"/>
            <p:nvPr/>
          </p:nvSpPr>
          <p:spPr>
            <a:xfrm>
              <a:off x="9812793" y="1825625"/>
              <a:ext cx="2379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The fastest introduction you’ll ever get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1C71615-E00D-4A49-AC9E-09F4A6F0E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3226" y="2118012"/>
              <a:ext cx="8295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467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Elasticity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44648" cy="41179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Continuum mechanics is a theory that relates the mechanical behavior of a continuous mass to physical laws(continuity of mass, momentum, energy, etc.). Applies to both solids and fluids.</a:t>
                </a:r>
              </a:p>
              <a:p>
                <a:r>
                  <a:rPr lang="en-US" sz="2000" dirty="0"/>
                  <a:t>In solid mechanics, “constitutive modeling” is focused on relating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) to strain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) in a material. Strain is related to the displacements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 of material points.</a:t>
                </a:r>
              </a:p>
              <a:p>
                <a:r>
                  <a:rPr lang="en-US" sz="2000" dirty="0"/>
                  <a:t>The theory of elasticity is a cornerstone of solid mechanics and, in general, the most basic constitutive theory.</a:t>
                </a:r>
              </a:p>
              <a:p>
                <a:r>
                  <a:rPr lang="en-US" sz="2000" dirty="0"/>
                  <a:t>Linear Isotropic Elasticity, based on Hooke’s law (using indicial notation):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44648" cy="4117975"/>
              </a:xfrm>
              <a:blipFill>
                <a:blip r:embed="rId2"/>
                <a:stretch>
                  <a:fillRect l="-541" t="-1331" r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4344367-C95C-4115-9435-A60624D4377F}"/>
              </a:ext>
            </a:extLst>
          </p:cNvPr>
          <p:cNvGrpSpPr/>
          <p:nvPr/>
        </p:nvGrpSpPr>
        <p:grpSpPr>
          <a:xfrm>
            <a:off x="1279584" y="4788113"/>
            <a:ext cx="9632833" cy="761884"/>
            <a:chOff x="1644166" y="4788113"/>
            <a:chExt cx="9632833" cy="7618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95A3CE-8552-4E01-B9F5-68F83156E9AE}"/>
                    </a:ext>
                  </a:extLst>
                </p:cNvPr>
                <p:cNvSpPr txBox="1"/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95A3CE-8552-4E01-B9F5-68F83156E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20CB2A-E905-4E78-A96D-171B54359F4C}"/>
                    </a:ext>
                  </a:extLst>
                </p:cNvPr>
                <p:cNvSpPr txBox="1"/>
                <p:nvPr/>
              </p:nvSpPr>
              <p:spPr>
                <a:xfrm>
                  <a:off x="5051568" y="4811714"/>
                  <a:ext cx="3449869" cy="720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20CB2A-E905-4E78-A96D-171B54359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568" y="4811714"/>
                  <a:ext cx="3449869" cy="720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C17281-BEF0-4B2C-A451-0CACA35CA6A0}"/>
                </a:ext>
              </a:extLst>
            </p:cNvPr>
            <p:cNvGrpSpPr/>
            <p:nvPr/>
          </p:nvGrpSpPr>
          <p:grpSpPr>
            <a:xfrm>
              <a:off x="8662372" y="4788113"/>
              <a:ext cx="2614627" cy="761884"/>
              <a:chOff x="8662372" y="4740232"/>
              <a:chExt cx="2614627" cy="76188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8C30CEA-1403-47A5-ABA4-FF91BDD0914D}"/>
                      </a:ext>
                    </a:extLst>
                  </p:cNvPr>
                  <p:cNvSpPr txBox="1"/>
                  <p:nvPr/>
                </p:nvSpPr>
                <p:spPr>
                  <a:xfrm>
                    <a:off x="8662372" y="5225117"/>
                    <a:ext cx="26146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2, 3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8C30CEA-1403-47A5-ABA4-FF91BDD091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2372" y="5225117"/>
                    <a:ext cx="261462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64" r="-2564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79FDD6-7E6F-4C4E-ACAE-B7220F924D27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79FDD6-7E6F-4C4E-ACAE-B7220F924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6C8D26C-F470-43B9-A27C-B0CD3E8D43AA}"/>
              </a:ext>
            </a:extLst>
          </p:cNvPr>
          <p:cNvSpPr txBox="1"/>
          <p:nvPr/>
        </p:nvSpPr>
        <p:spPr>
          <a:xfrm>
            <a:off x="936796" y="5724061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 = Elastic Modulus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64180-ACCD-4DA2-8099-535B03E90A96}"/>
              </a:ext>
            </a:extLst>
          </p:cNvPr>
          <p:cNvSpPr txBox="1"/>
          <p:nvPr/>
        </p:nvSpPr>
        <p:spPr>
          <a:xfrm>
            <a:off x="3000713" y="5724061"/>
            <a:ext cx="1710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ν = Poisson’s Ratio</a:t>
            </a:r>
          </a:p>
        </p:txBody>
      </p:sp>
    </p:spTree>
    <p:extLst>
      <p:ext uri="{BB962C8B-B14F-4D97-AF65-F5344CB8AC3E}">
        <p14:creationId xmlns:p14="http://schemas.microsoft.com/office/powerpoint/2010/main" val="28218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Elasticity (2D)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1943"/>
            <a:ext cx="10144648" cy="3461657"/>
          </a:xfrm>
        </p:spPr>
        <p:txBody>
          <a:bodyPr>
            <a:normAutofit/>
          </a:bodyPr>
          <a:lstStyle/>
          <a:p>
            <a:r>
              <a:rPr lang="en-US" sz="2000" dirty="0"/>
              <a:t>2D Plane Strain: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0AB00B-C30E-44BD-912A-3FF80CE76F38}"/>
              </a:ext>
            </a:extLst>
          </p:cNvPr>
          <p:cNvGrpSpPr/>
          <p:nvPr/>
        </p:nvGrpSpPr>
        <p:grpSpPr>
          <a:xfrm>
            <a:off x="1204788" y="1421468"/>
            <a:ext cx="9558037" cy="740683"/>
            <a:chOff x="1644166" y="4788113"/>
            <a:chExt cx="9558037" cy="7406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4D70-E382-4929-86A0-537E7A1F9A00}"/>
                    </a:ext>
                  </a:extLst>
                </p:cNvPr>
                <p:cNvSpPr txBox="1"/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4D70-E382-4929-86A0-537E7A1F9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E4C28-8387-4325-BC5A-D83E56318B8B}"/>
                    </a:ext>
                  </a:extLst>
                </p:cNvPr>
                <p:cNvSpPr txBox="1"/>
                <p:nvPr/>
              </p:nvSpPr>
              <p:spPr>
                <a:xfrm>
                  <a:off x="5051568" y="4811714"/>
                  <a:ext cx="3449869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E4C28-8387-4325-BC5A-D83E56318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568" y="4811714"/>
                  <a:ext cx="3449869" cy="714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5BAD61-1385-466A-BC0F-24A3EF7BF8A4}"/>
                </a:ext>
              </a:extLst>
            </p:cNvPr>
            <p:cNvGrpSpPr/>
            <p:nvPr/>
          </p:nvGrpSpPr>
          <p:grpSpPr>
            <a:xfrm>
              <a:off x="8737167" y="4788113"/>
              <a:ext cx="2465036" cy="740683"/>
              <a:chOff x="8737167" y="4740232"/>
              <a:chExt cx="2465036" cy="740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99212E6-EA39-4529-AB7B-F60F81CF73CD}"/>
                      </a:ext>
                    </a:extLst>
                  </p:cNvPr>
                  <p:cNvSpPr txBox="1"/>
                  <p:nvPr/>
                </p:nvSpPr>
                <p:spPr>
                  <a:xfrm>
                    <a:off x="9181508" y="5203916"/>
                    <a:ext cx="16982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2,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99212E6-EA39-4529-AB7B-F60F81CF73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81508" y="5203916"/>
                    <a:ext cx="1698222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301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54770F8-5B28-4872-95B4-F119CF9E0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54770F8-5B28-4872-95B4-F119CF9E07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DFA776-A4AB-420A-8FE1-651618F038FF}"/>
                  </a:ext>
                </a:extLst>
              </p:cNvPr>
              <p:cNvSpPr txBox="1"/>
              <p:nvPr/>
            </p:nvSpPr>
            <p:spPr>
              <a:xfrm>
                <a:off x="8466822" y="2256503"/>
                <a:ext cx="21269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l-G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DFA776-A4AB-420A-8FE1-651618F03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822" y="2256503"/>
                <a:ext cx="21269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D4CA699-36E2-44F3-8649-130FA64A3CF7}"/>
              </a:ext>
            </a:extLst>
          </p:cNvPr>
          <p:cNvGrpSpPr/>
          <p:nvPr/>
        </p:nvGrpSpPr>
        <p:grpSpPr>
          <a:xfrm>
            <a:off x="3046326" y="2783370"/>
            <a:ext cx="6099348" cy="3048093"/>
            <a:chOff x="2547258" y="2783370"/>
            <a:chExt cx="6099348" cy="30480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DB8ADD-330E-4936-8DBD-DC21DC1FC2AC}"/>
                    </a:ext>
                  </a:extLst>
                </p:cNvPr>
                <p:cNvSpPr txBox="1"/>
                <p:nvPr/>
              </p:nvSpPr>
              <p:spPr>
                <a:xfrm>
                  <a:off x="4134769" y="2783370"/>
                  <a:ext cx="2924327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DB8ADD-330E-4936-8DBD-DC21DC1FC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769" y="2783370"/>
                  <a:ext cx="2924327" cy="5177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C7C202-7E44-41A5-BC85-55C9245C7ADB}"/>
                    </a:ext>
                  </a:extLst>
                </p:cNvPr>
                <p:cNvSpPr txBox="1"/>
                <p:nvPr/>
              </p:nvSpPr>
              <p:spPr>
                <a:xfrm>
                  <a:off x="4132108" y="3513237"/>
                  <a:ext cx="2929648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C7C202-7E44-41A5-BC85-55C9245C7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08" y="3513237"/>
                  <a:ext cx="2929648" cy="5177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DE8151-0097-4635-98A3-CB071AC9ECB6}"/>
                    </a:ext>
                  </a:extLst>
                </p:cNvPr>
                <p:cNvSpPr txBox="1"/>
                <p:nvPr/>
              </p:nvSpPr>
              <p:spPr>
                <a:xfrm>
                  <a:off x="3880661" y="4243104"/>
                  <a:ext cx="3432543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DE8151-0097-4635-98A3-CB071AC9E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661" y="4243104"/>
                  <a:ext cx="3432543" cy="51770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0599C5-E258-4F85-BFF6-AAAFA5E4E0F5}"/>
                    </a:ext>
                  </a:extLst>
                </p:cNvPr>
                <p:cNvSpPr txBox="1"/>
                <p:nvPr/>
              </p:nvSpPr>
              <p:spPr>
                <a:xfrm>
                  <a:off x="4252686" y="4972971"/>
                  <a:ext cx="26884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0599C5-E258-4F85-BFF6-AAAFA5E4E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2686" y="4972971"/>
                  <a:ext cx="268849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79" r="-1357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020BE23-1649-453E-803F-158CC7B37F73}"/>
                    </a:ext>
                  </a:extLst>
                </p:cNvPr>
                <p:cNvSpPr txBox="1"/>
                <p:nvPr/>
              </p:nvSpPr>
              <p:spPr>
                <a:xfrm>
                  <a:off x="2547258" y="5462131"/>
                  <a:ext cx="60993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020BE23-1649-453E-803F-158CC7B37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258" y="5462131"/>
                  <a:ext cx="60993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F2EBF2F-D674-4699-978C-1379752C129A}"/>
              </a:ext>
            </a:extLst>
          </p:cNvPr>
          <p:cNvSpPr/>
          <p:nvPr/>
        </p:nvSpPr>
        <p:spPr>
          <a:xfrm>
            <a:off x="3935604" y="2625836"/>
            <a:ext cx="4320792" cy="2274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Fracture mechanics is concerned with understanding the force/energy requirements to propagate an </a:t>
                </a:r>
                <a:r>
                  <a:rPr lang="en-US" sz="2000" u="sng" dirty="0"/>
                  <a:t>existing</a:t>
                </a:r>
                <a:r>
                  <a:rPr lang="en-US" sz="2000" dirty="0"/>
                  <a:t> crack in a structure and the potential of failure.</a:t>
                </a:r>
              </a:p>
              <a:p>
                <a:r>
                  <a:rPr lang="en-US" sz="2000" dirty="0"/>
                  <a:t>Several basics “modes” of fracture:</a:t>
                </a:r>
              </a:p>
              <a:p>
                <a:pPr lvl="1"/>
                <a:r>
                  <a:rPr lang="en-US" sz="1800" u="sng" dirty="0"/>
                  <a:t>Mode I </a:t>
                </a:r>
                <a:r>
                  <a:rPr lang="en-US" sz="1800" u="sng" dirty="0">
                    <a:sym typeface="Wingdings" panose="05000000000000000000" pitchFamily="2" charset="2"/>
                  </a:rPr>
                  <a:t> opening, tension across crack</a:t>
                </a:r>
              </a:p>
              <a:p>
                <a:pPr lvl="1"/>
                <a:r>
                  <a:rPr lang="en-US" sz="1800" dirty="0"/>
                  <a:t>Mode II </a:t>
                </a:r>
                <a:r>
                  <a:rPr lang="en-US" sz="1800" dirty="0">
                    <a:sym typeface="Wingdings" panose="05000000000000000000" pitchFamily="2" charset="2"/>
                  </a:rPr>
                  <a:t> sliding, shear parallel to crack</a:t>
                </a:r>
              </a:p>
              <a:p>
                <a:pPr lvl="1"/>
                <a:r>
                  <a:rPr lang="en-US" sz="1800" dirty="0"/>
                  <a:t>Mode III </a:t>
                </a:r>
                <a:r>
                  <a:rPr lang="en-US" sz="1800" dirty="0">
                    <a:sym typeface="Wingdings" panose="05000000000000000000" pitchFamily="2" charset="2"/>
                  </a:rPr>
                  <a:t> tearing, shear across crack</a:t>
                </a:r>
              </a:p>
              <a:p>
                <a:r>
                  <a:rPr lang="en-US" sz="2200" dirty="0">
                    <a:sym typeface="Wingdings" panose="05000000000000000000" pitchFamily="2" charset="2"/>
                  </a:rPr>
                  <a:t>When a crack is present, a concentration of stress at the crack tip occurs that is larger than a remotely applied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  <a:blipFill>
                <a:blip r:embed="rId2"/>
                <a:stretch>
                  <a:fillRect l="-851" t="-1331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F55E-8715-4C08-8401-FE21FA4394A3}"/>
                  </a:ext>
                </a:extLst>
              </p:cNvPr>
              <p:cNvSpPr txBox="1"/>
              <p:nvPr/>
            </p:nvSpPr>
            <p:spPr>
              <a:xfrm>
                <a:off x="3034466" y="5032266"/>
                <a:ext cx="3366884" cy="42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F55E-8715-4C08-8401-FE21FA439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66" y="5032266"/>
                <a:ext cx="3366884" cy="420821"/>
              </a:xfrm>
              <a:prstGeom prst="rect">
                <a:avLst/>
              </a:prstGeom>
              <a:blipFill>
                <a:blip r:embed="rId3"/>
                <a:stretch>
                  <a:fillRect l="-1449" r="-72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032C4A-1150-4B0E-AB85-65D2D75EC090}"/>
              </a:ext>
            </a:extLst>
          </p:cNvPr>
          <p:cNvSpPr txBox="1"/>
          <p:nvPr/>
        </p:nvSpPr>
        <p:spPr>
          <a:xfrm>
            <a:off x="6985255" y="3112560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of this project!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405BCB-34D9-42D5-B05E-764C89384B84}"/>
              </a:ext>
            </a:extLst>
          </p:cNvPr>
          <p:cNvCxnSpPr>
            <a:stCxn id="7" idx="1"/>
          </p:cNvCxnSpPr>
          <p:nvPr/>
        </p:nvCxnSpPr>
        <p:spPr>
          <a:xfrm flipH="1">
            <a:off x="6059157" y="3266449"/>
            <a:ext cx="9260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7C095-7DB3-478E-980E-A7C83B4C8ACB}"/>
                  </a:ext>
                </a:extLst>
              </p:cNvPr>
              <p:cNvSpPr txBox="1"/>
              <p:nvPr/>
            </p:nvSpPr>
            <p:spPr>
              <a:xfrm>
                <a:off x="7962482" y="5411571"/>
                <a:ext cx="41198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 is a shape parameter that depends on geometry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7C095-7DB3-478E-980E-A7C83B4C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82" y="5411571"/>
                <a:ext cx="4119823" cy="307777"/>
              </a:xfrm>
              <a:prstGeom prst="rect">
                <a:avLst/>
              </a:prstGeom>
              <a:blipFill>
                <a:blip r:embed="rId4"/>
                <a:stretch>
                  <a:fillRect t="-4000" r="-1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001455A-E11F-4834-948D-89D290815D55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85FC974-C3D8-48B9-A6EA-00CE47595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E131DA-3D9F-4B07-833F-DFD3FAFC2842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E131DA-3D9F-4B07-833F-DFD3FAFC2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FABEED-AD00-4680-9C75-88AEFCE98F2E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FABEED-AD00-4680-9C75-88AEFCE98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7F39A5-0D4B-4729-8588-A1AADEEC473D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00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96649" cy="4117975"/>
          </a:xfrm>
        </p:spPr>
        <p:txBody>
          <a:bodyPr>
            <a:normAutofit/>
          </a:bodyPr>
          <a:lstStyle/>
          <a:p>
            <a:r>
              <a:rPr lang="en-US" sz="2000" dirty="0"/>
              <a:t>Linear Elastic Fracture Mechanics (LEFM) can also be derived through thermodynamics and energy methods, giving the energy release rate (for a brittle material):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requires energy to propagate a crack and create a larger crack surface!</a:t>
            </a:r>
          </a:p>
          <a:p>
            <a:r>
              <a:rPr lang="en-US" sz="2000" dirty="0"/>
              <a:t>In LEFM, the energy release rate is exactly related to the stress intensity factor: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09E1A-F2C8-430F-94A8-CE89C16066C3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F44AE16A-D30C-433B-8976-9ADC8079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96635-5438-4EC8-B4FD-881F800B6196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B7D3D-94D2-4670-8B5F-7A782A4432AD}"/>
                  </a:ext>
                </a:extLst>
              </p:cNvPr>
              <p:cNvSpPr txBox="1"/>
              <p:nvPr/>
            </p:nvSpPr>
            <p:spPr>
              <a:xfrm>
                <a:off x="2396532" y="2902317"/>
                <a:ext cx="166564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B7D3D-94D2-4670-8B5F-7A782A443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532" y="2902317"/>
                <a:ext cx="1665649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8F98B-DBA3-419D-99CB-57200049D740}"/>
                  </a:ext>
                </a:extLst>
              </p:cNvPr>
              <p:cNvSpPr txBox="1"/>
              <p:nvPr/>
            </p:nvSpPr>
            <p:spPr>
              <a:xfrm>
                <a:off x="6631912" y="2803006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potential energy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8F98B-DBA3-419D-99CB-57200049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2" y="2803006"/>
                <a:ext cx="229116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E18B-7DD2-4D5D-A118-51C09BF24613}"/>
                  </a:ext>
                </a:extLst>
              </p:cNvPr>
              <p:cNvSpPr txBox="1"/>
              <p:nvPr/>
            </p:nvSpPr>
            <p:spPr>
              <a:xfrm>
                <a:off x="6631912" y="3251870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: surface energy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E18B-7DD2-4D5D-A118-51C09BF24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2" y="3251870"/>
                <a:ext cx="229116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6CB86-24E6-4F7E-8B3C-A3FD07AFC66F}"/>
                  </a:ext>
                </a:extLst>
              </p:cNvPr>
              <p:cNvSpPr txBox="1"/>
              <p:nvPr/>
            </p:nvSpPr>
            <p:spPr>
              <a:xfrm>
                <a:off x="2963286" y="5167311"/>
                <a:ext cx="2472872" cy="66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6CB86-24E6-4F7E-8B3C-A3FD07AFC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286" y="5167311"/>
                <a:ext cx="2472872" cy="665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51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Fracture criteria – brittle material</a:t>
                </a:r>
              </a:p>
              <a:p>
                <a:pPr lvl="1"/>
                <a:r>
                  <a:rPr lang="en-US" sz="2000" dirty="0"/>
                  <a:t>A crack will propagate when: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/>
                  <a:t> are material properties</a:t>
                </a:r>
              </a:p>
              <a:p>
                <a:r>
                  <a:rPr lang="en-US" sz="2600" dirty="0"/>
                  <a:t>When an experiment (or simulation) applies increasing force/stress to a specimen </a:t>
                </a:r>
                <a:r>
                  <a:rPr lang="en-US" sz="2600" dirty="0" err="1"/>
                  <a:t>specimen</a:t>
                </a:r>
                <a:r>
                  <a:rPr lang="en-US" sz="2600" dirty="0"/>
                  <a:t>, complete failure occurs 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600" dirty="0"/>
                  <a:t> is reached</a:t>
                </a:r>
              </a:p>
              <a:p>
                <a:r>
                  <a:rPr lang="en-US" sz="2600" u="sng" dirty="0"/>
                  <a:t>Displacement control</a:t>
                </a:r>
                <a:r>
                  <a:rPr lang="en-US" sz="2600" dirty="0"/>
                  <a:t> can be stable for brittle crack propagation, because the force/stress decreases once energy is spent propagating the crack.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  <a:blipFill>
                <a:blip r:embed="rId2"/>
                <a:stretch>
                  <a:fillRect l="-1135" t="-3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9F09E1A-F2C8-430F-94A8-CE89C16066C3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F44AE16A-D30C-433B-8976-9ADC8079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96635-5438-4EC8-B4FD-881F800B6196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459BA-7223-4224-9241-6960F4C785EC}"/>
              </a:ext>
            </a:extLst>
          </p:cNvPr>
          <p:cNvGrpSpPr/>
          <p:nvPr/>
        </p:nvGrpSpPr>
        <p:grpSpPr>
          <a:xfrm>
            <a:off x="2315039" y="2655537"/>
            <a:ext cx="4959969" cy="461665"/>
            <a:chOff x="2385376" y="3017270"/>
            <a:chExt cx="4959969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D3FA5A-6488-412F-B3F1-989F24534349}"/>
                    </a:ext>
                  </a:extLst>
                </p:cNvPr>
                <p:cNvSpPr txBox="1"/>
                <p:nvPr/>
              </p:nvSpPr>
              <p:spPr>
                <a:xfrm>
                  <a:off x="2385376" y="3017270"/>
                  <a:ext cx="168309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D3FA5A-6488-412F-B3F1-989F24534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76" y="3017270"/>
                  <a:ext cx="168309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F5E30-0855-4E61-AB5C-D074C232A1B6}"/>
                    </a:ext>
                  </a:extLst>
                </p:cNvPr>
                <p:cNvSpPr txBox="1"/>
                <p:nvPr/>
              </p:nvSpPr>
              <p:spPr>
                <a:xfrm>
                  <a:off x="5136524" y="3017270"/>
                  <a:ext cx="22088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F5E30-0855-4E61-AB5C-D074C232A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524" y="3017270"/>
                  <a:ext cx="2208821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302EDB-B598-4092-A0D6-F432513F8B19}"/>
                    </a:ext>
                  </a:extLst>
                </p:cNvPr>
                <p:cNvSpPr txBox="1"/>
                <p:nvPr/>
              </p:nvSpPr>
              <p:spPr>
                <a:xfrm>
                  <a:off x="3760950" y="3017270"/>
                  <a:ext cx="168309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302EDB-B598-4092-A0D6-F432513F8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950" y="3017270"/>
                  <a:ext cx="168309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814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200" dirty="0"/>
              <a:t>Background – Data Driven Fracture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175659"/>
            <a:ext cx="11826910" cy="47679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Many studies have been conducted investigating data-driven constitutive model calibration and discovery:</a:t>
            </a:r>
          </a:p>
          <a:p>
            <a:pPr marL="457200" lvl="1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E.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Haghighat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Moure, H. Gomez, and R. James. “A Deep Learning Framework for Solution and Discovery in Solid Mechanics.” 2020, arXiv:2003.02751. URL http://arxiv.org/abs/2003.02751</a:t>
            </a:r>
          </a:p>
          <a:p>
            <a:pPr marL="457200" lvl="1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G.E.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“Physics-informed neural networks: A deep learning framework for solving forward and inverse problems using nonlinear partial differential equations.” 2019, Journal of 	Computational Physics</a:t>
            </a:r>
          </a:p>
          <a:p>
            <a:pPr marL="457200" lvl="1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Z. Wang, X. Huan, and K.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Garikipati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“Variational system identification of the partial differential equations governing the physics of pattern-formation: Inference under varying fidelity and noise.” 2019.</a:t>
            </a:r>
          </a:p>
          <a:p>
            <a:pPr marL="457200" lvl="1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Moritz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Flaschel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Siddhang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Larua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“Unsupervised discovery of interpretable constitutive laws.” 2021, Computational Methods in Applied Mechanics and Engineering.</a:t>
            </a:r>
          </a:p>
          <a:p>
            <a:pPr marL="457200" lvl="1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Nikolaos N.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 Ma,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“Geometric deep learning for computational mechanics Part I: anisotropic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hyperelasticity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2020, Computer Methods in Applied Mechanics and Engineering. </a:t>
            </a:r>
          </a:p>
          <a:p>
            <a:pPr marL="457200" lvl="1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Nikolaos N.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“Component-based Machine Learning Paradigm for Discovering Rate-dependent and pressure-sensitive Level-set Plasticity Models.” 2021, ASME Journal of Applied Mechanics. </a:t>
            </a:r>
          </a:p>
          <a:p>
            <a:r>
              <a:rPr lang="en-US" dirty="0"/>
              <a:t>Only several studies have applied data-driven methods to fracture mechanics with limited applicability to general situations/experiments:</a:t>
            </a:r>
          </a:p>
          <a:p>
            <a:pPr marL="457200" lvl="1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P. Carrara, L. De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Stainier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Ortiz. “Data-driven fracture mechanics.” 2020, Computational Methods in Applied Mechanics and Engineering.</a:t>
            </a:r>
          </a:p>
          <a:p>
            <a:pPr marL="457200" lvl="1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P. Carrara, M. Ortiz, and L. De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“Data-driven rate-dependent fracture mechanics.” 2021, Journal of Mechanics and Physics of Solids.</a:t>
            </a:r>
          </a:p>
          <a:p>
            <a:pPr marL="457200" lvl="1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Yinan Wang, Diane Oyen,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Weihong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Anishi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Mehta, Cory Braker Scott, Nishant Panda, M. Giselle Fernandez-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Godino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Gowri Srinivasan,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Yue. “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StressNet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to predict stress with fracture propagation in brittle materials.” 2021, Nature partner journal of Materials Degradation.</a:t>
            </a:r>
          </a:p>
        </p:txBody>
      </p:sp>
    </p:spTree>
    <p:extLst>
      <p:ext uri="{BB962C8B-B14F-4D97-AF65-F5344CB8AC3E}">
        <p14:creationId xmlns:p14="http://schemas.microsoft.com/office/powerpoint/2010/main" val="311270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6"/>
                <a:ext cx="8376138" cy="295582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Abaqus finite element (FE) software has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benchmark</a:t>
                </a:r>
                <a:r>
                  <a:rPr lang="en-US" sz="2000" dirty="0"/>
                  <a:t> [11] simulations for mode I fracture using the extended finite element method (XFEM). </a:t>
                </a:r>
              </a:p>
              <a:p>
                <a:r>
                  <a:rPr lang="en-US" sz="2000" dirty="0"/>
                  <a:t>XFEM is a promising capability for simulating the fracture and failure behavior of a solid material. </a:t>
                </a:r>
              </a:p>
              <a:p>
                <a:r>
                  <a:rPr lang="en-US" sz="2000" dirty="0"/>
                  <a:t>Displacement is applied to single edge notch tension (SENT) specimen. The right edge is fixed in the x-direction.</a:t>
                </a:r>
              </a:p>
              <a:p>
                <a:r>
                  <a:rPr lang="en-US" sz="2000" dirty="0"/>
                  <a:t>The crack (of initial length a) propagates when stress reaches a limit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6"/>
                <a:ext cx="8376138" cy="2955826"/>
              </a:xfrm>
              <a:blipFill>
                <a:blip r:embed="rId2"/>
                <a:stretch>
                  <a:fillRect l="-655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429452C-0B89-4EFB-BE66-4BA37D85A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" t="19649" r="76153" b="4121"/>
          <a:stretch/>
        </p:blipFill>
        <p:spPr>
          <a:xfrm>
            <a:off x="10139576" y="1690688"/>
            <a:ext cx="2484073" cy="3470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18B0F-ECC8-4396-8EC6-4C695F127D09}"/>
              </a:ext>
            </a:extLst>
          </p:cNvPr>
          <p:cNvSpPr txBox="1"/>
          <p:nvPr/>
        </p:nvSpPr>
        <p:spPr>
          <a:xfrm>
            <a:off x="11644719" y="1465769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1B2AE-CECC-4C02-B4EF-A1A52E14F4D7}"/>
              </a:ext>
            </a:extLst>
          </p:cNvPr>
          <p:cNvSpPr txBox="1"/>
          <p:nvPr/>
        </p:nvSpPr>
        <p:spPr>
          <a:xfrm>
            <a:off x="11644719" y="4781451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875448" y="2826485"/>
            <a:ext cx="1303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= 300 mm</a:t>
            </a:r>
          </a:p>
          <a:p>
            <a:r>
              <a:rPr lang="en-US" sz="1400" dirty="0"/>
              <a:t>h = 1500 mm</a:t>
            </a:r>
          </a:p>
          <a:p>
            <a:r>
              <a:rPr lang="en-US" sz="1400" dirty="0"/>
              <a:t>W = 3000 mm</a:t>
            </a:r>
          </a:p>
          <a:p>
            <a:r>
              <a:rPr lang="en-US" sz="1400" dirty="0"/>
              <a:t>u = 1 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BB26F-E334-4421-AADE-61EB7E052BB8}"/>
              </a:ext>
            </a:extLst>
          </p:cNvPr>
          <p:cNvSpPr txBox="1"/>
          <p:nvPr/>
        </p:nvSpPr>
        <p:spPr>
          <a:xfrm>
            <a:off x="2396471" y="4757151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Elastic parameters</a:t>
            </a:r>
          </a:p>
          <a:p>
            <a:pPr algn="ctr"/>
            <a:r>
              <a:rPr lang="en-US" dirty="0"/>
              <a:t>E = 210 </a:t>
            </a:r>
            <a:r>
              <a:rPr lang="en-US" dirty="0" err="1"/>
              <a:t>GPa</a:t>
            </a:r>
            <a:endParaRPr lang="en-US" dirty="0"/>
          </a:p>
          <a:p>
            <a:pPr algn="ctr"/>
            <a:r>
              <a:rPr lang="el-GR" dirty="0"/>
              <a:t>ν</a:t>
            </a:r>
            <a:r>
              <a:rPr lang="en-US" dirty="0"/>
              <a:t> = 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/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/>
                  <a:t>Fracture criteria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220 MPa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</m:oMath>
                </a14:m>
                <a:r>
                  <a:rPr lang="en-US" dirty="0"/>
                  <a:t> = 42.2 N/mm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blipFill>
                <a:blip r:embed="rId4"/>
                <a:stretch>
                  <a:fillRect t="-3289" r="-288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CE792B-9583-4553-9E64-734D31B3E2F1}"/>
              </a:ext>
            </a:extLst>
          </p:cNvPr>
          <p:cNvSpPr txBox="1"/>
          <p:nvPr/>
        </p:nvSpPr>
        <p:spPr>
          <a:xfrm>
            <a:off x="8038681" y="5618331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 I fracture energy release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4E8A4-7C09-4C70-80A8-4129A0235637}"/>
              </a:ext>
            </a:extLst>
          </p:cNvPr>
          <p:cNvSpPr txBox="1"/>
          <p:nvPr/>
        </p:nvSpPr>
        <p:spPr>
          <a:xfrm>
            <a:off x="22396" y="481185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Elastic Modulus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FE075-C779-4C29-BAF9-364D7AF0FE58}"/>
              </a:ext>
            </a:extLst>
          </p:cNvPr>
          <p:cNvSpPr txBox="1"/>
          <p:nvPr/>
        </p:nvSpPr>
        <p:spPr>
          <a:xfrm>
            <a:off x="33650" y="5618331"/>
            <a:ext cx="1417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Poisson’s Ratio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2EAA2-4BB2-46BF-A7BE-247E38050ADE}"/>
              </a:ext>
            </a:extLst>
          </p:cNvPr>
          <p:cNvSpPr txBox="1"/>
          <p:nvPr/>
        </p:nvSpPr>
        <p:spPr>
          <a:xfrm>
            <a:off x="7980041" y="4811858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tensile stress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06BACC-689C-468D-A518-B9C636C7DA41}"/>
              </a:ext>
            </a:extLst>
          </p:cNvPr>
          <p:cNvCxnSpPr>
            <a:stCxn id="12" idx="3"/>
          </p:cNvCxnSpPr>
          <p:nvPr/>
        </p:nvCxnSpPr>
        <p:spPr>
          <a:xfrm>
            <a:off x="1462214" y="4965747"/>
            <a:ext cx="1110164" cy="19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4EF44B-3AFB-49BD-B150-A77B92A3D241}"/>
              </a:ext>
            </a:extLst>
          </p:cNvPr>
          <p:cNvCxnSpPr>
            <a:stCxn id="13" idx="3"/>
          </p:cNvCxnSpPr>
          <p:nvPr/>
        </p:nvCxnSpPr>
        <p:spPr>
          <a:xfrm flipV="1">
            <a:off x="1450961" y="5526593"/>
            <a:ext cx="1454867" cy="2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F45D65-EED9-4F01-BA1F-1EB0F6C3A53C}"/>
              </a:ext>
            </a:extLst>
          </p:cNvPr>
          <p:cNvCxnSpPr>
            <a:stCxn id="14" idx="1"/>
          </p:cNvCxnSpPr>
          <p:nvPr/>
        </p:nvCxnSpPr>
        <p:spPr>
          <a:xfrm flipH="1">
            <a:off x="7053943" y="4965747"/>
            <a:ext cx="926098" cy="27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35C83A-2CD3-4805-ADAB-A35450424F5D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12475" y="5526593"/>
            <a:ext cx="826206" cy="2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D1C9BE-9936-4BF2-B5AB-73BFDFE8A67D}"/>
              </a:ext>
            </a:extLst>
          </p:cNvPr>
          <p:cNvSpPr txBox="1"/>
          <p:nvPr/>
        </p:nvSpPr>
        <p:spPr>
          <a:xfrm>
            <a:off x="10647959" y="5212337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Zehnder [1]</a:t>
            </a:r>
          </a:p>
        </p:txBody>
      </p:sp>
    </p:spTree>
    <p:extLst>
      <p:ext uri="{BB962C8B-B14F-4D97-AF65-F5344CB8AC3E}">
        <p14:creationId xmlns:p14="http://schemas.microsoft.com/office/powerpoint/2010/main" val="58872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1309</TotalTime>
  <Words>1752</Words>
  <Application>Microsoft Office PowerPoint</Application>
  <PresentationFormat>Widescreen</PresentationFormat>
  <Paragraphs>164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Cambria Math</vt:lpstr>
      <vt:lpstr>Times New Roman</vt:lpstr>
      <vt:lpstr>Office Theme</vt:lpstr>
      <vt:lpstr>Data Drive Fracture Mechanics: Discovering Elastic Constants and Failure Criteria using PINNs</vt:lpstr>
      <vt:lpstr>Outline</vt:lpstr>
      <vt:lpstr>Background – Elasticity</vt:lpstr>
      <vt:lpstr>Background – Elasticity (2D)</vt:lpstr>
      <vt:lpstr>Background – Fracture Mechanics</vt:lpstr>
      <vt:lpstr>Background – Fracture Mechanics</vt:lpstr>
      <vt:lpstr>Background – Fracture Mechanics</vt:lpstr>
      <vt:lpstr>Background – Data Driven Fracture Mechanics</vt:lpstr>
      <vt:lpstr>Input Data – Abaqus Simulations</vt:lpstr>
      <vt:lpstr>Input Data – Abaqus Fracture</vt:lpstr>
      <vt:lpstr>Input Data – Abaqus Elastic</vt:lpstr>
      <vt:lpstr>Input Data Extraction and MGMT</vt:lpstr>
      <vt:lpstr>Background - PINNs</vt:lpstr>
      <vt:lpstr>Elastic PINN</vt:lpstr>
      <vt:lpstr>Fracture PINN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Kubie</dc:creator>
  <cp:lastModifiedBy>Thomas Allard</cp:lastModifiedBy>
  <cp:revision>48</cp:revision>
  <dcterms:created xsi:type="dcterms:W3CDTF">2016-01-26T18:12:20Z</dcterms:created>
  <dcterms:modified xsi:type="dcterms:W3CDTF">2022-04-26T20:00:50Z</dcterms:modified>
</cp:coreProperties>
</file>